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E28"/>
    <a:srgbClr val="4DB046"/>
    <a:srgbClr val="F9C623"/>
    <a:srgbClr val="D9222A"/>
    <a:srgbClr val="4D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9"/>
    <p:restoredTop sz="94676"/>
  </p:normalViewPr>
  <p:slideViewPr>
    <p:cSldViewPr snapToGrid="0" snapToObjects="1">
      <p:cViewPr varScale="1">
        <p:scale>
          <a:sx n="77" d="100"/>
          <a:sy n="77" d="100"/>
        </p:scale>
        <p:origin x="-84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52348-F804-4F49-B805-592BB45BC8B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CBCEB-7581-F44A-BA43-F0CE60A9E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CBCEB-7581-F44A-BA43-F0CE60A9EE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545B3-1FE3-7343-9263-76AC2787C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184054-0638-A94F-B66D-6E6DB9C2A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992B8A-BFB7-3944-AA17-B2A6AD00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E0B71-793A-3A4F-B50E-CEC3201B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4609DF-E721-9646-BA3A-08FA0FFC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7629E-6C92-9D41-825A-2B2C319E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21A431-841C-B84D-89AC-A6201F384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09577E-4640-0F46-B12F-49CF759A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68BF03-0AE4-444A-AF63-1D72D7C1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1651F4-F422-A742-8FC2-67C10D77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C3CED2C-1ABC-7A48-B1D4-2B0301F2B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036FF6-BB1C-A34B-B3F6-B4ED07FC5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E1298-27E7-DA41-8A51-C4CB7946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BB3C7-C85F-9743-BDAB-C0402BFE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CCBB3-6FCE-9E49-9881-278140CA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0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E6A04-C104-C547-AB13-DFB4808D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2157B5-D8EB-4443-9BE1-F287A0530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BA163C-2704-5D48-9D6B-9AF46406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AF5E5-4BBD-054C-BC14-04F770A5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8F7DC-C383-3C41-9BEA-207A0E5B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3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2564D-C02B-B146-9AE1-89AD75A7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78C4E0-2086-3048-90B4-CA3D854C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2F9552-5CB3-2247-B957-CB780E35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132A02-EB30-A343-B95F-BE1E7637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6932CF-865E-A943-BCFE-FACF4C8A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60E2-B3A8-3742-ACAC-5DF2CD37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387EED-AA02-D240-B03C-6B7DCBA55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26F60A-E163-4D44-8E40-25891676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A957F7-CE0B-D148-86C2-43FCC397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09BC76-6344-9945-A9B6-BC4B4268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1DB204-1EE2-7240-9119-745A9055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C3D24-DBB8-B24D-B421-694CE52E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199522-531F-2348-9EF9-1611BDCC4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8D9AA7-F0AE-4342-92E0-4947F5A00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6AFDD0-F175-F54B-8581-7BB545358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917D845-0899-7941-BB64-E89C7159C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267605-F93E-C346-8560-D4BDBE85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943830-09A2-E745-BDFF-32E66794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3A7113-D2AC-3348-9769-F2C585E4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41461-148F-C044-832B-6D54E2BF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58932A-1053-3C49-8286-9993BA76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880238-000B-6042-98D9-B96E2DEB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AC3DB9-8E62-2241-B0FB-5738F8A6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10631C-8459-B145-9533-446B2F0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C0C146-2A35-3048-ABB6-3B7179B5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9E1C50-E419-5445-B485-56E530AF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98E91-44C5-5245-8635-0EC3911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96E93C-66DF-3747-A8D0-CDCFA57D9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83DE16-5CB5-194F-825B-F72F05A36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58998E-B6FB-1446-B596-D7E5D5D6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FA15D8-4C9B-7342-9443-86020C0A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F5E09B-305A-9D47-B9D1-31C990E2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0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0726B1-AA63-2845-9C0C-1E9F0438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30422F-B633-DF4A-B04C-8E07977AB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734344-2C1E-0843-B46D-E33DDD136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3E0A9C-95C5-CA46-952C-5AE24089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2945FA-D011-A042-9C28-2796D95F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8C5D03-F731-E740-B15C-6034A98E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5652CF-8FF4-2348-9A30-239798CE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424118-6F41-E443-9AA5-B478F55DE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D0C2E5-DC58-0144-8E45-508F2EBA6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332DF1-6BDB-DB4A-9E7E-15616A33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BE8E45-20A1-9B46-871F-73EE83EC7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FCEE710-CCF0-1449-9F81-668620CE69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3EAE224-E768-4B4F-A577-B9A2CDBEBED9}"/>
              </a:ext>
            </a:extLst>
          </p:cNvPr>
          <p:cNvSpPr txBox="1"/>
          <p:nvPr/>
        </p:nvSpPr>
        <p:spPr>
          <a:xfrm>
            <a:off x="2715293" y="3257625"/>
            <a:ext cx="9520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800" b="1" dirty="0">
                <a:latin typeface="Calibri" panose="020F0502020204030204" pitchFamily="34" charset="0"/>
              </a:rPr>
              <a:t>Praktinis užsiėmimas</a:t>
            </a:r>
            <a:r>
              <a:rPr lang="en-US" sz="4800" b="1" dirty="0">
                <a:latin typeface="Calibri" panose="020F0502020204030204" pitchFamily="34" charset="0"/>
              </a:rPr>
              <a:t/>
            </a:r>
            <a:br>
              <a:rPr lang="en-US" sz="4800" b="1" dirty="0">
                <a:latin typeface="Calibri" panose="020F0502020204030204" pitchFamily="34" charset="0"/>
              </a:rPr>
            </a:br>
            <a:r>
              <a:rPr lang="en-US" sz="4800" b="1" dirty="0">
                <a:latin typeface="Calibri" panose="020F0502020204030204" pitchFamily="34" charset="0"/>
              </a:rPr>
              <a:t>MANO DUOMENYS INTERNETE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7F97544-75D4-F64F-8B83-855D0947B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29" y="4633828"/>
            <a:ext cx="1837436" cy="187804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3BDA2B3-5824-B74B-BC2E-120540AC0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28" y="418899"/>
            <a:ext cx="1837436" cy="17592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3B4BF71-C958-7F42-8834-AFD27D277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928" y="2484761"/>
            <a:ext cx="1837437" cy="1888477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3412E4F-7FAE-460D-B9F9-1797333C018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4517" y="479070"/>
            <a:ext cx="3973975" cy="216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EFFCAB6-3A76-44F3-8AB7-AE83691C55E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3080" y="5791955"/>
            <a:ext cx="1953088" cy="896769"/>
          </a:xfrm>
          <a:prstGeom prst="rect">
            <a:avLst/>
          </a:prstGeom>
        </p:spPr>
      </p:pic>
      <p:pic>
        <p:nvPicPr>
          <p:cNvPr id="9" name="Picture 8" descr="prisijungusi LT.jpg">
            <a:extLst>
              <a:ext uri="{FF2B5EF4-FFF2-40B4-BE49-F238E27FC236}">
                <a16:creationId xmlns:a16="http://schemas.microsoft.com/office/drawing/2014/main" xmlns="" id="{67C42142-F240-41B0-B861-CB8712A08DA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749" y="5948970"/>
            <a:ext cx="2530248" cy="58236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EAA9670-E0ED-4342-B04E-E3424270D31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6917" y="631470"/>
            <a:ext cx="3973975" cy="2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2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5C6897-2912-B649-82C9-44A7A018AC5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5C9CF-9B45-CF49-8944-1B67CB358C72}"/>
              </a:ext>
            </a:extLst>
          </p:cNvPr>
          <p:cNvSpPr txBox="1"/>
          <p:nvPr/>
        </p:nvSpPr>
        <p:spPr>
          <a:xfrm>
            <a:off x="1853514" y="606355"/>
            <a:ext cx="96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latin typeface="Calibri" panose="020F0502020204030204" pitchFamily="34" charset="0"/>
                <a:ea typeface="Bariol" panose="02000506040000020003" pitchFamily="2" charset="-128"/>
              </a:rPr>
              <a:t>UŽDUOTIES ANKETA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C76CE2E-E115-884C-9F34-5BE0A6D88C26}"/>
              </a:ext>
            </a:extLst>
          </p:cNvPr>
          <p:cNvCxnSpPr>
            <a:cxnSpLocks/>
          </p:cNvCxnSpPr>
          <p:nvPr/>
        </p:nvCxnSpPr>
        <p:spPr>
          <a:xfrm>
            <a:off x="5931243" y="1358689"/>
            <a:ext cx="62607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CE4CC7EB-7BDE-FF45-90ED-E4E10C6D9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16539"/>
              </p:ext>
            </p:extLst>
          </p:nvPr>
        </p:nvGraphicFramePr>
        <p:xfrm>
          <a:off x="2957513" y="1859041"/>
          <a:ext cx="8992101" cy="334034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3374152">
                  <a:extLst>
                    <a:ext uri="{9D8B030D-6E8A-4147-A177-3AD203B41FA5}">
                      <a16:colId xmlns:a16="http://schemas.microsoft.com/office/drawing/2014/main" xmlns="" val="752757730"/>
                    </a:ext>
                  </a:extLst>
                </a:gridCol>
                <a:gridCol w="5617949">
                  <a:extLst>
                    <a:ext uri="{9D8B030D-6E8A-4147-A177-3AD203B41FA5}">
                      <a16:colId xmlns:a16="http://schemas.microsoft.com/office/drawing/2014/main" xmlns="" val="1633368765"/>
                    </a:ext>
                  </a:extLst>
                </a:gridCol>
              </a:tblGrid>
              <a:tr h="466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Tikslinė grupė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3-6 klasių moksleiviai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553601"/>
                  </a:ext>
                </a:extLst>
              </a:tr>
              <a:tr h="980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Užsiėmimo tikslas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Supažindinti moksleivius, kas yra asmens duomenys. Paaiškinti, kurie iš duomenų yra asmeniniai, kurių negalima skelbti internete, o kurie nėra laikomi privačiais duomenimis ir jais galima dalintis.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92039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Grupės dydis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Visa </a:t>
                      </a:r>
                      <a:r>
                        <a:rPr lang="lt-LT" sz="2000" noProof="0" dirty="0">
                          <a:effectLst/>
                          <a:latin typeface="+mn-lt"/>
                        </a:rPr>
                        <a:t>susirinkusi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</a:t>
                      </a:r>
                      <a:r>
                        <a:rPr lang="lt-LT" sz="2000" noProof="0" dirty="0">
                          <a:effectLst/>
                          <a:latin typeface="+mn-lt"/>
                        </a:rPr>
                        <a:t>auditorija</a:t>
                      </a:r>
                      <a:endParaRPr lang="lt-LT" sz="20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6235550"/>
                  </a:ext>
                </a:extLst>
              </a:tr>
              <a:tr h="387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+mn-lt"/>
                        </a:rPr>
                        <a:t>Trukmė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25-35 min.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3972136"/>
                  </a:ext>
                </a:extLst>
              </a:tr>
              <a:tr h="516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  <a:latin typeface="+mn-lt"/>
                        </a:rPr>
                        <a:t>Veiklai reikalingos priemonės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+mn-lt"/>
                        </a:rPr>
                        <a:t>Projektorius, ekranas, spausdintuvas, rašymo priemonės.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33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7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7F040110-F560-704E-9F44-43EB05F58C60}"/>
              </a:ext>
            </a:extLst>
          </p:cNvPr>
          <p:cNvSpPr/>
          <p:nvPr/>
        </p:nvSpPr>
        <p:spPr>
          <a:xfrm>
            <a:off x="15306" y="3195900"/>
            <a:ext cx="3571102" cy="982683"/>
          </a:xfrm>
          <a:prstGeom prst="roundRect">
            <a:avLst/>
          </a:prstGeom>
          <a:solidFill>
            <a:srgbClr val="F9C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3284187-807C-7C41-9C42-4FE5824BA251}"/>
              </a:ext>
            </a:extLst>
          </p:cNvPr>
          <p:cNvSpPr txBox="1"/>
          <p:nvPr/>
        </p:nvSpPr>
        <p:spPr>
          <a:xfrm>
            <a:off x="413951" y="3224476"/>
            <a:ext cx="251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ariol" panose="02000506040000020003" pitchFamily="2" charset="-128"/>
                <a:ea typeface="Bariol" panose="02000506040000020003" pitchFamily="2" charset="-128"/>
              </a:rPr>
              <a:t>ASMENS</a:t>
            </a:r>
            <a:endParaRPr lang="lt-LT" sz="2800" dirty="0">
              <a:solidFill>
                <a:schemeClr val="bg1"/>
              </a:solidFill>
              <a:latin typeface="Bariol" panose="02000506040000020003" pitchFamily="2" charset="-128"/>
              <a:ea typeface="Bariol" panose="02000506040000020003" pitchFamily="2" charset="-128"/>
            </a:endParaRPr>
          </a:p>
          <a:p>
            <a:pPr algn="ctr"/>
            <a:r>
              <a:rPr lang="lt-LT" sz="2800" dirty="0">
                <a:solidFill>
                  <a:schemeClr val="bg1"/>
                </a:solidFill>
                <a:latin typeface="Bariol" panose="02000506040000020003" pitchFamily="2" charset="-128"/>
                <a:ea typeface="Bariol" panose="02000506040000020003" pitchFamily="2" charset="-128"/>
              </a:rPr>
              <a:t>DUOMENYS</a:t>
            </a:r>
            <a:r>
              <a:rPr lang="en-US" sz="2800" dirty="0">
                <a:solidFill>
                  <a:schemeClr val="bg1"/>
                </a:solidFill>
                <a:latin typeface="Bariol" panose="02000506040000020003" pitchFamily="2" charset="-128"/>
                <a:ea typeface="Bariol" panose="02000506040000020003" pitchFamily="2" charset="-128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F70D58E-2B46-B848-80AB-CA8962110A29}"/>
              </a:ext>
            </a:extLst>
          </p:cNvPr>
          <p:cNvSpPr txBox="1"/>
          <p:nvPr/>
        </p:nvSpPr>
        <p:spPr>
          <a:xfrm>
            <a:off x="4040659" y="2656714"/>
            <a:ext cx="77320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ea typeface="Bariol Light" panose="02000506040000020003" pitchFamily="2" charset="-128"/>
              </a:rPr>
              <a:t>Veiklos turinys – anketos tipo užduotis, pristatanti skirtingus duomenis, susijusius su aptariama tema. Auditorija kviečiama susipažinti su </a:t>
            </a:r>
            <a:r>
              <a:rPr lang="lt-LT" sz="2800" dirty="0" err="1">
                <a:ea typeface="Bariol Light" panose="02000506040000020003" pitchFamily="2" charset="-128"/>
              </a:rPr>
              <a:t>Pranuko</a:t>
            </a:r>
            <a:r>
              <a:rPr lang="lt-LT" sz="2800" dirty="0">
                <a:ea typeface="Bariol Light" panose="02000506040000020003" pitchFamily="2" charset="-128"/>
              </a:rPr>
              <a:t> anketa ir, gelbstint užduoties vedėjui, sužinoti, kurie personažo  duomenys yra privatūs ir neviešinami, o kuriuos viešinti yra saugu.</a:t>
            </a:r>
            <a:endParaRPr lang="lt-LT" sz="2000" dirty="0">
              <a:ea typeface="Bariol Light" panose="02000506040000020003" pitchFamily="2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5C9CF-9B45-CF49-8944-1B67CB358C72}"/>
              </a:ext>
            </a:extLst>
          </p:cNvPr>
          <p:cNvSpPr txBox="1"/>
          <p:nvPr/>
        </p:nvSpPr>
        <p:spPr>
          <a:xfrm>
            <a:off x="1853514" y="1368355"/>
            <a:ext cx="9662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ea typeface="Bariol" panose="02000506040000020003" pitchFamily="2" charset="-128"/>
              </a:rPr>
              <a:t>ŽAIDIMO PRISTATYMAS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C76CE2E-E115-884C-9F34-5BE0A6D88C26}"/>
              </a:ext>
            </a:extLst>
          </p:cNvPr>
          <p:cNvCxnSpPr>
            <a:cxnSpLocks/>
          </p:cNvCxnSpPr>
          <p:nvPr/>
        </p:nvCxnSpPr>
        <p:spPr>
          <a:xfrm>
            <a:off x="5931243" y="2120689"/>
            <a:ext cx="62607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11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DA1B3A-C64C-394B-8BDE-F8516F97DC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A19CC3-270E-7D4C-8F61-0EA36B0E497A}"/>
              </a:ext>
            </a:extLst>
          </p:cNvPr>
          <p:cNvSpPr txBox="1"/>
          <p:nvPr/>
        </p:nvSpPr>
        <p:spPr>
          <a:xfrm>
            <a:off x="2885704" y="1799392"/>
            <a:ext cx="8852225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Prieš pradedant žaidimą, su moksleiviais galima trumpai padiskutuoti, ar jie naudojasi socialiniais tinklais, ar ir kur viešina savo duomenis internete. Po trumpos įžangos pradedama veikla.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Galimas individualus mokinių darbas arba grupelėmis, pagal poreikį.</a:t>
            </a:r>
            <a:endParaRPr lang="en-US" sz="3200" dirty="0">
              <a:latin typeface="Calibri" panose="020F0502020204030204" pitchFamily="34" charset="0"/>
              <a:ea typeface="Bariol" panose="02000506040000020003" pitchFamily="2" charset="-128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Užsiėmimo vadovas susirinkusiems moksleiviams ekrane parodo ir pristato situaciją (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skaidrių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priedo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1-2 skaidrės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Moksleiviams trumpai pristatoma užduotis, pademonstruojama </a:t>
            </a:r>
            <a:r>
              <a:rPr lang="lt-LT" sz="2000" dirty="0" err="1">
                <a:latin typeface="Calibri" panose="020F0502020204030204" pitchFamily="34" charset="0"/>
                <a:ea typeface="Bariol Light" panose="02000506040000020003" pitchFamily="2" charset="-128"/>
              </a:rPr>
              <a:t>Pranuko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anketa (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priedas </a:t>
            </a:r>
            <a:r>
              <a:rPr lang="lt-LT" sz="2000" dirty="0" err="1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pdf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) – peržvelgus anketą, prie kiekvienos eilutės esančiame apskritime mokiniai turi pažymėti pliusą arba minusą:</a:t>
            </a:r>
          </a:p>
          <a:p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	- minusą tuo atveju, jei pateiktos informacijos negalima skelbti internete</a:t>
            </a:r>
          </a:p>
          <a:p>
            <a:pPr>
              <a:spcAft>
                <a:spcPts val="1000"/>
              </a:spcAft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	- o pliusą tuo atveju, jei pateikta informacija galima internete pasidalinti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Užsiėmimo dalyviams išdalinamos priemonės: </a:t>
            </a:r>
            <a:r>
              <a:rPr lang="lt-LT" sz="2000" dirty="0" err="1">
                <a:latin typeface="Calibri" panose="020F0502020204030204" pitchFamily="34" charset="0"/>
                <a:ea typeface="Bariol Light" panose="02000506040000020003" pitchFamily="2" charset="-128"/>
              </a:rPr>
              <a:t>Pranuko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anketa, rašymo priemonės.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B8AF5D9-8BEA-8641-A59C-3958DD6698C9}"/>
              </a:ext>
            </a:extLst>
          </p:cNvPr>
          <p:cNvCxnSpPr>
            <a:cxnSpLocks/>
          </p:cNvCxnSpPr>
          <p:nvPr/>
        </p:nvCxnSpPr>
        <p:spPr>
          <a:xfrm>
            <a:off x="6375743" y="1326655"/>
            <a:ext cx="58162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0FA576-730B-46C6-9656-D624D09E8A7C}"/>
              </a:ext>
            </a:extLst>
          </p:cNvPr>
          <p:cNvSpPr txBox="1"/>
          <p:nvPr/>
        </p:nvSpPr>
        <p:spPr>
          <a:xfrm>
            <a:off x="8562108" y="570538"/>
            <a:ext cx="2861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4000" dirty="0">
                <a:solidFill>
                  <a:prstClr val="black"/>
                </a:solidFill>
                <a:ea typeface="Bariol" panose="02000506040000020003" pitchFamily="2" charset="-128"/>
              </a:rPr>
              <a:t>TAISYKLĖS</a:t>
            </a:r>
          </a:p>
        </p:txBody>
      </p:sp>
    </p:spTree>
    <p:extLst>
      <p:ext uri="{BB962C8B-B14F-4D97-AF65-F5344CB8AC3E}">
        <p14:creationId xmlns:p14="http://schemas.microsoft.com/office/powerpoint/2010/main" val="117818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DA1B3A-C64C-394B-8BDE-F8516F97DC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A19CC3-270E-7D4C-8F61-0EA36B0E497A}"/>
              </a:ext>
            </a:extLst>
          </p:cNvPr>
          <p:cNvSpPr txBox="1"/>
          <p:nvPr/>
        </p:nvSpPr>
        <p:spPr>
          <a:xfrm>
            <a:off x="2885704" y="1799392"/>
            <a:ext cx="8852225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Moksleiviams suteikiama 10 minučių užduoties atlikimui. Esant poreikiui – skiriamos papildomos minutės.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Praėjus skirtam laikui, užduoties vedėjas garsiai perskaito kiekvieną anketos eilutę ir kreipiasi į auditoriją, klausdamas, kokį ženklelį pažymėjo šioje vietoje.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Kiekviena eilutė aptariama kartu su vaikais. Paaiškinama, ką reikėjo žymėti iš tikrųjų ir kurie iš pateiktų duomenų yra neviešintini ir kodėl. Natūralu, jei kai kurie punktai sukels diskusiją – viešinti ar neviešinti.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Veikla užbaigiama dar kartą vaikų prašant išvardinti, ką jie prisiminė ir užsiėmimo – ko viešinti internete nereikėtų ir kodėl? Taip pat pademonstruojami </a:t>
            </a:r>
            <a:r>
              <a:rPr lang="lt-LT" sz="2000" dirty="0" err="1">
                <a:latin typeface="Calibri" panose="020F0502020204030204" pitchFamily="34" charset="0"/>
                <a:ea typeface="Bariol Light" panose="02000506040000020003" pitchFamily="2" charset="-128"/>
              </a:rPr>
              <a:t>Pranuko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patarimai  (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skaidrių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 </a:t>
            </a:r>
            <a:r>
              <a:rPr lang="lt-LT" sz="2000" dirty="0">
                <a:solidFill>
                  <a:srgbClr val="FF0000"/>
                </a:solidFill>
                <a:latin typeface="Calibri" panose="020F0502020204030204" pitchFamily="34" charset="0"/>
                <a:ea typeface="Bariol Light" panose="02000506040000020003" pitchFamily="2" charset="-128"/>
              </a:rPr>
              <a:t>priedo 3-4 skaidrės</a:t>
            </a: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), galima aptarti, kas nutiktų pasidalinus skaidrėje nurodyta asmenine informacija.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lt-LT" sz="2000" dirty="0">
              <a:latin typeface="Calibri" panose="020F0502020204030204" pitchFamily="34" charset="0"/>
              <a:ea typeface="Bariol Light" panose="02000506040000020003" pitchFamily="2" charset="-128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latin typeface="Calibri" panose="020F0502020204030204" pitchFamily="34" charset="0"/>
                <a:ea typeface="Bariol Light" panose="02000506040000020003" pitchFamily="2" charset="-128"/>
              </a:rPr>
              <a:t>Toliau pateikiami anketos atsakymų komentarai.</a:t>
            </a:r>
            <a:endParaRPr lang="en-US" sz="2000" dirty="0">
              <a:latin typeface="Calibri" panose="020F0502020204030204" pitchFamily="34" charset="0"/>
              <a:ea typeface="Bariol" panose="02000506040000020003" pitchFamily="2" charset="-12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B8AF5D9-8BEA-8641-A59C-3958DD6698C9}"/>
              </a:ext>
            </a:extLst>
          </p:cNvPr>
          <p:cNvCxnSpPr>
            <a:cxnSpLocks/>
          </p:cNvCxnSpPr>
          <p:nvPr/>
        </p:nvCxnSpPr>
        <p:spPr>
          <a:xfrm>
            <a:off x="6375743" y="1326655"/>
            <a:ext cx="58162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0FA576-730B-46C6-9656-D624D09E8A7C}"/>
              </a:ext>
            </a:extLst>
          </p:cNvPr>
          <p:cNvSpPr txBox="1"/>
          <p:nvPr/>
        </p:nvSpPr>
        <p:spPr>
          <a:xfrm>
            <a:off x="8562108" y="570538"/>
            <a:ext cx="2861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4000" dirty="0">
                <a:solidFill>
                  <a:prstClr val="black"/>
                </a:solidFill>
                <a:ea typeface="Bariol" panose="02000506040000020003" pitchFamily="2" charset="-128"/>
              </a:rPr>
              <a:t>TAISYKLĖS</a:t>
            </a:r>
          </a:p>
        </p:txBody>
      </p:sp>
    </p:spTree>
    <p:extLst>
      <p:ext uri="{BB962C8B-B14F-4D97-AF65-F5344CB8AC3E}">
        <p14:creationId xmlns:p14="http://schemas.microsoft.com/office/powerpoint/2010/main" val="167141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DA1B3A-C64C-394B-8BDE-F8516F97DC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B8AF5D9-8BEA-8641-A59C-3958DD6698C9}"/>
              </a:ext>
            </a:extLst>
          </p:cNvPr>
          <p:cNvCxnSpPr>
            <a:cxnSpLocks/>
          </p:cNvCxnSpPr>
          <p:nvPr/>
        </p:nvCxnSpPr>
        <p:spPr>
          <a:xfrm>
            <a:off x="6375743" y="1326655"/>
            <a:ext cx="58162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0FA576-730B-46C6-9656-D624D09E8A7C}"/>
              </a:ext>
            </a:extLst>
          </p:cNvPr>
          <p:cNvSpPr txBox="1"/>
          <p:nvPr/>
        </p:nvSpPr>
        <p:spPr>
          <a:xfrm>
            <a:off x="5082639" y="570538"/>
            <a:ext cx="6341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t-LT" sz="4000" dirty="0">
                <a:solidFill>
                  <a:prstClr val="black"/>
                </a:solidFill>
                <a:ea typeface="Bariol" panose="02000506040000020003" pitchFamily="2" charset="-128"/>
              </a:rPr>
              <a:t>ANKETOS ATSAKYMAI</a:t>
            </a:r>
            <a:endParaRPr lang="en-US" sz="4000" dirty="0">
              <a:solidFill>
                <a:prstClr val="black"/>
              </a:solidFill>
              <a:ea typeface="Bariol" panose="02000506040000020003" pitchFamily="2" charset="-128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71552754-89E8-460F-BD29-8CA1104E0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21422"/>
              </p:ext>
            </p:extLst>
          </p:nvPr>
        </p:nvGraphicFramePr>
        <p:xfrm>
          <a:off x="2934525" y="1379611"/>
          <a:ext cx="8905174" cy="5425434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00613">
                  <a:extLst>
                    <a:ext uri="{9D8B030D-6E8A-4147-A177-3AD203B41FA5}">
                      <a16:colId xmlns:a16="http://schemas.microsoft.com/office/drawing/2014/main" xmlns="" val="2003769932"/>
                    </a:ext>
                  </a:extLst>
                </a:gridCol>
                <a:gridCol w="6804561">
                  <a:extLst>
                    <a:ext uri="{9D8B030D-6E8A-4147-A177-3AD203B41FA5}">
                      <a16:colId xmlns:a16="http://schemas.microsoft.com/office/drawing/2014/main" xmlns="" val="276569297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Vardas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Internete savo vardą pasisakyti galima, jei be pavardės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021648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Pavardė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Vaikams nereikėtų viešinti. Suaugusieji dažnai atskleidžia, bet tai jų asmeninis pasirinkimas.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874216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Pravardė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Žinoma, galima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748765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Adresas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Jokiu būdu ne! O kodėl?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33482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Telefono numeris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Geriau nereikėtų skelbti, nebent tik labai uždaram draugų ratui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401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Laiptinės kodas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Ne! Kas blogo gali nutikti paviešinus laiptinės kodą? O jei dar ir su namų adresu?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749140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Klasė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Geriau šios informacijos neviešinti, iš jos galima nustatyti </a:t>
                      </a:r>
                      <a:r>
                        <a:rPr lang="lt-LT" dirty="0" err="1"/>
                        <a:t>Pranuko</a:t>
                      </a:r>
                      <a:r>
                        <a:rPr lang="lt-LT" dirty="0"/>
                        <a:t> amžių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584818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Mokykla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Taip pat geriau neviešinti, nes panorėjus lengvai galima </a:t>
                      </a:r>
                      <a:r>
                        <a:rPr lang="lt-LT" dirty="0" err="1"/>
                        <a:t>Pranuką</a:t>
                      </a:r>
                      <a:r>
                        <a:rPr lang="lt-LT" dirty="0"/>
                        <a:t> surasti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18274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Šeimos nariai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Nerekomenduojama, bet... Vardus pasakyti nieko blogo, tačiau šeimos narių amžiaus atskleisti nereikėtų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14261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Augintiniai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Augintiniais pasidžiaugti galima </a:t>
                      </a:r>
                      <a:r>
                        <a:rPr lang="lt-LT" dirty="0">
                          <a:sym typeface="Wingdings" panose="05000000000000000000" pitchFamily="2" charset="2"/>
                        </a:rPr>
                        <a:t>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835379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Hobiai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Hobius pasisakyti irgi nieko tokio, taip netgi galima susirasti bendraminčių internete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55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1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DA1B3A-C64C-394B-8BDE-F8516F97DC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B8AF5D9-8BEA-8641-A59C-3958DD6698C9}"/>
              </a:ext>
            </a:extLst>
          </p:cNvPr>
          <p:cNvCxnSpPr>
            <a:cxnSpLocks/>
          </p:cNvCxnSpPr>
          <p:nvPr/>
        </p:nvCxnSpPr>
        <p:spPr>
          <a:xfrm>
            <a:off x="6375743" y="1326655"/>
            <a:ext cx="581625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0FA576-730B-46C6-9656-D624D09E8A7C}"/>
              </a:ext>
            </a:extLst>
          </p:cNvPr>
          <p:cNvSpPr txBox="1"/>
          <p:nvPr/>
        </p:nvSpPr>
        <p:spPr>
          <a:xfrm>
            <a:off x="5082639" y="570538"/>
            <a:ext cx="6341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t-LT" sz="4000" dirty="0">
                <a:solidFill>
                  <a:prstClr val="black"/>
                </a:solidFill>
                <a:latin typeface="Calibri" panose="020F0502020204030204" pitchFamily="34" charset="0"/>
                <a:ea typeface="Bariol" panose="02000506040000020003" pitchFamily="2" charset="-128"/>
              </a:rPr>
              <a:t>ANKETOS ATSAKYMAI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Bariol" panose="02000506040000020003" pitchFamily="2" charset="-128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71552754-89E8-460F-BD29-8CA1104E0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43542"/>
              </p:ext>
            </p:extLst>
          </p:nvPr>
        </p:nvGraphicFramePr>
        <p:xfrm>
          <a:off x="2873829" y="1379611"/>
          <a:ext cx="9072748" cy="5425434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232561">
                  <a:extLst>
                    <a:ext uri="{9D8B030D-6E8A-4147-A177-3AD203B41FA5}">
                      <a16:colId xmlns:a16="http://schemas.microsoft.com/office/drawing/2014/main" xmlns="" val="2003769932"/>
                    </a:ext>
                  </a:extLst>
                </a:gridCol>
                <a:gridCol w="6840187">
                  <a:extLst>
                    <a:ext uri="{9D8B030D-6E8A-4147-A177-3AD203B41FA5}">
                      <a16:colId xmlns:a16="http://schemas.microsoft.com/office/drawing/2014/main" xmlns="" val="276569297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Mėgstamiausios pamokos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Taip pat galima apie jas pasisakyti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874216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Seneliai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Senelių namų adresų internete neviešiname! Nebent vardus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748765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Tėvų algos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Jokiu būdu! Tai yra visiškai konfidenciali informacija, kad ir kaip smalsu kartais būtų sužinoti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33482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Mylimiausias atlikėjas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Galima pasisakyti </a:t>
                      </a:r>
                      <a:r>
                        <a:rPr lang="lt-LT" dirty="0">
                          <a:sym typeface="Wingdings" panose="05000000000000000000" pitchFamily="2" charset="2"/>
                        </a:rPr>
                        <a:t>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401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Įdomiausi filmukai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Irgi nieko tokio internete juos atskleisti ir padiskutuoti su draugais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749140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Mėgstamiausias patiekalas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Ši informacija taip pat gali internete atsidurti. Daug kas netgi fotografuoja ir į internetą kelia tai, ką valgo </a:t>
                      </a:r>
                      <a:r>
                        <a:rPr lang="lt-LT" dirty="0">
                          <a:sym typeface="Wingdings" panose="05000000000000000000" pitchFamily="2" charset="2"/>
                        </a:rPr>
                        <a:t>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584818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Šeimos automobilis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Nederėtų internete viešinti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18274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Paskutinė perskaityta knyga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Galima pasidalinti ir padiskutuoti su draugais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14261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Taupyklėje sukaupta pinigų 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Geriau nesigirti, o tai dar kas nors panorės pasiskolinti!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835379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Keistas įprotis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Priklauso nuo įpročio. Tačiau </a:t>
                      </a:r>
                      <a:r>
                        <a:rPr lang="lt-LT" dirty="0" err="1"/>
                        <a:t>Pranuko</a:t>
                      </a:r>
                      <a:r>
                        <a:rPr lang="lt-LT" dirty="0"/>
                        <a:t> įpročio viešinti nevalia!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656181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r>
                        <a:rPr lang="lt-LT" dirty="0"/>
                        <a:t>Svajonė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Pasvajoti internete galima </a:t>
                      </a:r>
                      <a:r>
                        <a:rPr lang="lt-LT" dirty="0">
                          <a:sym typeface="Wingdings" panose="05000000000000000000" pitchFamily="2" charset="2"/>
                        </a:rPr>
                        <a:t>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0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59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95EAA0-47FC-E84E-9E37-B1EB2C7FFA0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0" y="-241396"/>
            <a:ext cx="12192000" cy="32933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89E7B3-4E9D-AC42-AC6C-EA8186220D8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350" y="5424826"/>
            <a:ext cx="10147300" cy="9966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5DC8640-0DEA-AA42-8F46-32EE4C5E3C08}"/>
              </a:ext>
            </a:extLst>
          </p:cNvPr>
          <p:cNvSpPr txBox="1"/>
          <p:nvPr/>
        </p:nvSpPr>
        <p:spPr>
          <a:xfrm>
            <a:off x="3908542" y="663450"/>
            <a:ext cx="43749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Bariol" panose="02000506040000020003" pitchFamily="2" charset="0"/>
              </a:rPr>
              <a:t>SĖKMĖS!</a:t>
            </a:r>
          </a:p>
        </p:txBody>
      </p:sp>
      <p:pic>
        <p:nvPicPr>
          <p:cNvPr id="7" name="Picture 6" descr="prisijungusi LT.jpg">
            <a:extLst>
              <a:ext uri="{FF2B5EF4-FFF2-40B4-BE49-F238E27FC236}">
                <a16:creationId xmlns:a16="http://schemas.microsoft.com/office/drawing/2014/main" xmlns="" id="{739D8571-E47F-4CBA-A98B-9E464086301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93374" y="3546669"/>
            <a:ext cx="4805251" cy="110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577</Words>
  <Application>Microsoft Office PowerPoint</Application>
  <PresentationFormat>Pasirinktinai</PresentationFormat>
  <Paragraphs>79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Theme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Ramūnas Vereckis</dc:creator>
  <cp:lastModifiedBy>algdesk</cp:lastModifiedBy>
  <cp:revision>29</cp:revision>
  <dcterms:created xsi:type="dcterms:W3CDTF">2019-10-10T02:58:54Z</dcterms:created>
  <dcterms:modified xsi:type="dcterms:W3CDTF">2021-01-05T14:33:27Z</dcterms:modified>
</cp:coreProperties>
</file>