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1" r:id="rId1"/>
  </p:sldMasterIdLst>
  <p:notesMasterIdLst>
    <p:notesMasterId r:id="rId9"/>
  </p:notesMasterIdLst>
  <p:sldIdLst>
    <p:sldId id="501" r:id="rId2"/>
    <p:sldId id="502" r:id="rId3"/>
    <p:sldId id="503" r:id="rId4"/>
    <p:sldId id="504" r:id="rId5"/>
    <p:sldId id="505" r:id="rId6"/>
    <p:sldId id="506" r:id="rId7"/>
    <p:sldId id="507" r:id="rId8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9A0CF49-2CE0-48E7-9D2D-8B7105EB99EC}">
          <p14:sldIdLst>
            <p14:sldId id="501"/>
            <p14:sldId id="502"/>
            <p14:sldId id="503"/>
            <p14:sldId id="504"/>
            <p14:sldId id="505"/>
            <p14:sldId id="506"/>
            <p14:sldId id="507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ius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BEEA88"/>
    <a:srgbClr val="53AF32"/>
    <a:srgbClr val="FCC826"/>
    <a:srgbClr val="FACE3E"/>
    <a:srgbClr val="99FF99"/>
    <a:srgbClr val="FFFFFF"/>
    <a:srgbClr val="FFFF66"/>
    <a:srgbClr val="FFFF99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 snapToGrid="0">
      <p:cViewPr>
        <p:scale>
          <a:sx n="108" d="100"/>
          <a:sy n="108" d="100"/>
        </p:scale>
        <p:origin x="-78" y="-48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F1B82-5D0B-4707-9CC8-B2CCFFCF1405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D3FF1-E2E6-40E8-A9B0-3F6E465FF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199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39F968-28DB-4626-B65C-8B63C193099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3968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96E3AB-AFF7-4798-B27D-F44D4842C4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1E715F1-E729-4306-AAD2-81EF2CF3D6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B1F5FA6-B0F0-49B1-8A58-21877A1EB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1F83-7D5B-4259-BDF9-86D4BC8954F2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739019-5CF1-4D4D-80D9-A9FA707F9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767F54-305F-46B1-A45E-A391C6D18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80AF-1A27-474A-9F68-A1ADD4B7A3C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745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717B49-B205-4370-81EB-4B2E702D6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34CE33C-BAE6-46A6-B574-616480E416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D67CEFD-0283-4A1F-9A8E-BECB49FB7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1F83-7D5B-4259-BDF9-86D4BC8954F2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70FE73F-0199-4E81-B025-A8431D9DE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3B56000-94BD-4A29-BFF9-471289249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80AF-1A27-474A-9F68-A1ADD4B7A3C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921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AFCEFD3D-5420-40DA-AFD3-F401FBF650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837E293-5508-4C3B-969F-F4086D3FEF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C0BE3DC-B1A2-4E04-B367-13B70CA89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1F83-7D5B-4259-BDF9-86D4BC8954F2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E3D9DA0-023D-47C7-906E-364A4F975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33B7F81-1160-4DED-B078-1BC5FDFD6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80AF-1A27-474A-9F68-A1ADD4B7A3C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42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oniukas2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" y="0"/>
            <a:ext cx="1149743" cy="5715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CC95A4-8DA1-4C31-95A0-D4E81A011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1497081-3B1E-4B1A-9B49-28512AF58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30E305B-6D8F-43B0-9EAA-65496BB95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1F83-7D5B-4259-BDF9-86D4BC8954F2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F4C93AA-EE54-4FB0-9EDD-DDFA3340B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C961EFC-4215-488D-80E7-A737F5C3B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80AF-1A27-474A-9F68-A1ADD4B7A3C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305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EDC96AE-1BD5-4B73-A602-2596E4ACB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EB8BC67-BCD7-40C7-AF2E-6D3D2A4B54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2AC2714-0078-4153-81B9-20516A749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1F83-7D5B-4259-BDF9-86D4BC8954F2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CD24B1E-CF0E-49A6-8E87-CCF57BA05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A418016-CF5C-4770-A255-79E9C1030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80AF-1A27-474A-9F68-A1ADD4B7A3C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22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0C012E-50C9-48CE-8D99-902A386AF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D77265B-821D-4100-817B-C9B06D020D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BE94AD7-E6AB-42B0-8284-729D59B9F6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88EBC5-5212-4DE3-A459-615C3EA40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1F83-7D5B-4259-BDF9-86D4BC8954F2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0861576-1DE2-478F-BB3E-6D9905092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7810E6D-4F79-4F3E-8697-478F03657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80AF-1A27-474A-9F68-A1ADD4B7A3C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749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0145CA-43AB-42F4-BF68-96A22D9D1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0D81FBA-36D7-4189-B58A-33BD327C3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969A70A-C4AA-4C3B-A119-AEFCCC4B54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3F10259-C33D-443D-8479-460C866E9E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5D1C68C-0E41-4CEB-9663-8BCCB06C06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E2DFD42-608F-439E-BF4F-07C0EFC15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1F83-7D5B-4259-BDF9-86D4BC8954F2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D46738B-6EBC-4E67-862B-FC94168E4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B7B77C5B-E3DE-4D86-8D5E-FB555B72F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80AF-1A27-474A-9F68-A1ADD4B7A3C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910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6AB642B-621A-4AEE-A802-1B852C9E5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4C79A47-49C6-481D-B7E2-C785A5F20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1F83-7D5B-4259-BDF9-86D4BC8954F2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CD0A5D2-B85C-409B-B890-C714EADC9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938DC9D-662F-49FD-AF18-C02FCBF27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80AF-1A27-474A-9F68-A1ADD4B7A3C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057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6976732-8EA0-42DD-80F8-DF45B3EE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1F83-7D5B-4259-BDF9-86D4BC8954F2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1D5E5061-663A-40E6-AC30-627123E44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12C42CF-8B65-4352-AE6F-BA44FEF0C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80AF-1A27-474A-9F68-A1ADD4B7A3C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072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C69743-5D99-42C9-A3F6-BD716A762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88C6291-F3AA-4F08-A0EE-E926613E8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39E5CDC-1DBD-43D9-85CF-6C2A010D6C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C42C3D1-B8B3-4DD7-819F-36CDB8C4C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1F83-7D5B-4259-BDF9-86D4BC8954F2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A65913A-810D-481F-9675-2F302D2A4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F96D923-9693-4183-BD42-D5BA4DD74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80AF-1A27-474A-9F68-A1ADD4B7A3C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923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CA2406-35F6-4C94-932B-F83862E6D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5D2A8EA-9712-4784-8904-F4ACE9DD80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56DE211-6707-4017-BCB7-E417632913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B23FDF6-27E2-4687-AE34-AE94539BE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1F83-7D5B-4259-BDF9-86D4BC8954F2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5C109D9-AD43-43CF-A21A-B48DDFAC4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B6D32A3-430B-4EBA-A9D8-9000DB15F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80AF-1A27-474A-9F68-A1ADD4B7A3C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429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822B9B56-B1FA-4740-B008-7AAA0428D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09A207D-60AE-4464-B657-7F3FC9282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E41B700-E44B-4D18-BE25-8432CE61F9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E1F83-7D5B-4259-BDF9-86D4BC8954F2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2AE0C61-8F2A-438A-B4AA-5F857EB992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4FECAAB-8786-4805-9B65-6F8E07196E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480AF-1A27-474A-9F68-A1ADD4B7A3C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55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gitaltrends.com/computing/top-100-worst-passwords-2018/" TargetMode="External"/><Relationship Id="rId2" Type="http://schemas.openxmlformats.org/officeDocument/2006/relationships/hyperlink" Target="https://broadbanddeals.co.uk/top-10-most-common-passwords-revealed-is-yours-her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List_of_the_most_common_password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goo.gl/JkFHD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211034" y="1684482"/>
            <a:ext cx="45096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4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Interaktyvi veikla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4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Saugių slaptažodžių dirbtuvės</a:t>
            </a:r>
          </a:p>
        </p:txBody>
      </p:sp>
      <p:sp>
        <p:nvSpPr>
          <p:cNvPr id="10" name="Double Brace 9"/>
          <p:cNvSpPr/>
          <p:nvPr/>
        </p:nvSpPr>
        <p:spPr>
          <a:xfrm>
            <a:off x="1670707" y="1295706"/>
            <a:ext cx="5611091" cy="2660072"/>
          </a:xfrm>
          <a:prstGeom prst="bracePair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57E82CB2-019A-4A48-B2C8-1F7AED9ED3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5579" y="1474144"/>
            <a:ext cx="806120" cy="1293542"/>
          </a:xfrm>
          <a:prstGeom prst="rect">
            <a:avLst/>
          </a:prstGeom>
        </p:spPr>
      </p:pic>
      <p:pic>
        <p:nvPicPr>
          <p:cNvPr id="14" name="Picture 13" descr="L:\_LĮA projektai\Saugesnis internetas LT\logotipai\ES_logo.jpg">
            <a:extLst>
              <a:ext uri="{FF2B5EF4-FFF2-40B4-BE49-F238E27FC236}">
                <a16:creationId xmlns="" xmlns:a16="http://schemas.microsoft.com/office/drawing/2014/main" id="{4EF055B9-26AD-4166-81BC-A3738FBA72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0016" y="3162561"/>
            <a:ext cx="998366" cy="677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3412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7F353CBF-F63D-4D57-AC8D-FEF74A625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532" y="481236"/>
            <a:ext cx="7189603" cy="952500"/>
          </a:xfrm>
        </p:spPr>
        <p:txBody>
          <a:bodyPr/>
          <a:lstStyle/>
          <a:p>
            <a:r>
              <a:rPr lang="lt-LT" u="sng" dirty="0"/>
              <a:t>Saugių slaptažodžių dirbtuvės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1EA021CD-86C3-4DF8-8CD1-9A0A96087B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448570"/>
              </p:ext>
            </p:extLst>
          </p:nvPr>
        </p:nvGraphicFramePr>
        <p:xfrm>
          <a:off x="1435533" y="1597025"/>
          <a:ext cx="7051242" cy="26670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648572">
                  <a:extLst>
                    <a:ext uri="{9D8B030D-6E8A-4147-A177-3AD203B41FA5}">
                      <a16:colId xmlns="" xmlns:a16="http://schemas.microsoft.com/office/drawing/2014/main" val="4017367432"/>
                    </a:ext>
                  </a:extLst>
                </a:gridCol>
                <a:gridCol w="4402670">
                  <a:extLst>
                    <a:ext uri="{9D8B030D-6E8A-4147-A177-3AD203B41FA5}">
                      <a16:colId xmlns="" xmlns:a16="http://schemas.microsoft.com/office/drawing/2014/main" val="42190980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t-LT" sz="1800" b="0" dirty="0"/>
                        <a:t>Tikslinė grupė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Jaunesniųjų klasių mokiniai (3-6 klasės)</a:t>
                      </a:r>
                      <a:endParaRPr lang="lt-LT" sz="1800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93578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1800" dirty="0"/>
                        <a:t>Užsiėmimo tikslas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Perteikti dalyviams saugių slaptažodžių principus</a:t>
                      </a:r>
                      <a:endParaRPr lang="lt-LT" sz="1800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55193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1800" dirty="0"/>
                        <a:t>Grupės dydis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800" dirty="0"/>
                        <a:t>Apie 20 mokinių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55531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1800" dirty="0"/>
                        <a:t>Trukmė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800" dirty="0"/>
                        <a:t>Apie 20-30 min.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46494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1800" dirty="0"/>
                        <a:t>Veiklai reikalingos priemonės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t-L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maži rašymo lapeliai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t-L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rašymo priemonės</a:t>
                      </a:r>
                    </a:p>
                    <a:p>
                      <a:pPr marL="266700" indent="-266700">
                        <a:buFont typeface="Arial" panose="020B0604020202020204" pitchFamily="34" charset="0"/>
                        <a:buChar char="•"/>
                      </a:pPr>
                      <a:r>
                        <a:rPr lang="lt-L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vienas didelis lapas (A3 ar didesnis)</a:t>
                      </a:r>
                      <a:endParaRPr lang="lt-LT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92719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644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79419C1E-2017-4F02-96F5-A606CB0AE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0" y="481236"/>
            <a:ext cx="7304336" cy="952500"/>
          </a:xfrm>
        </p:spPr>
        <p:txBody>
          <a:bodyPr/>
          <a:lstStyle/>
          <a:p>
            <a:r>
              <a:rPr lang="lt-LT" u="sng" dirty="0"/>
              <a:t>Užsiėmimo eiga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4A2F0607-3FC5-431B-978E-835F62616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3054" y="1633367"/>
            <a:ext cx="7363745" cy="3471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dirty="0"/>
              <a:t>Veiklos koordinatorius pradeda nuo trumpos diskusijos su vaikais:</a:t>
            </a:r>
          </a:p>
          <a:p>
            <a:pPr>
              <a:buFontTx/>
              <a:buChar char="-"/>
            </a:pPr>
            <a:r>
              <a:rPr lang="lt-LT" dirty="0"/>
              <a:t>kas yra slaptažodžiai?</a:t>
            </a:r>
          </a:p>
          <a:p>
            <a:pPr>
              <a:buFontTx/>
              <a:buChar char="-"/>
            </a:pPr>
            <a:r>
              <a:rPr lang="lt-LT" dirty="0"/>
              <a:t>kam yra naudojami slaptažodžiai?</a:t>
            </a:r>
          </a:p>
          <a:p>
            <a:pPr>
              <a:buFontTx/>
              <a:buChar char="-"/>
            </a:pPr>
            <a:r>
              <a:rPr lang="lt-LT" dirty="0"/>
              <a:t>kokiems reikalams dalyviai naudoja slaptažodžius?</a:t>
            </a:r>
          </a:p>
          <a:p>
            <a:pPr>
              <a:buFontTx/>
              <a:buChar char="-"/>
            </a:pPr>
            <a:r>
              <a:rPr lang="lt-LT" dirty="0"/>
              <a:t>kiek slaptažodžių turi?</a:t>
            </a:r>
          </a:p>
          <a:p>
            <a:pPr>
              <a:buFontTx/>
              <a:buChar char="-"/>
            </a:pPr>
            <a:r>
              <a:rPr lang="lt-LT" dirty="0"/>
              <a:t>Kaip slaptažodžius sugalvoja?</a:t>
            </a:r>
          </a:p>
          <a:p>
            <a:pPr>
              <a:buFontTx/>
              <a:buChar char="-"/>
            </a:pPr>
            <a:r>
              <a:rPr lang="lt-LT" dirty="0"/>
              <a:t>Kaip slaptažodžius įsimena ir jų neužmiršta?</a:t>
            </a:r>
          </a:p>
          <a:p>
            <a:pPr marL="0" indent="0">
              <a:buNone/>
            </a:pPr>
            <a:endParaRPr lang="lt-LT" dirty="0"/>
          </a:p>
          <a:p>
            <a:pPr>
              <a:buFontTx/>
              <a:buChar char="-"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207122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4DCB3E35-C07E-422A-B3AC-F4EC26750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3200" y="481236"/>
            <a:ext cx="7151936" cy="952500"/>
          </a:xfrm>
        </p:spPr>
        <p:txBody>
          <a:bodyPr/>
          <a:lstStyle/>
          <a:p>
            <a:r>
              <a:rPr lang="lt-LT" u="sng" dirty="0"/>
              <a:t>Užsiėmimo eiga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04BD8B10-B9D2-4FA6-A7B0-D07D5FBC3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6694" y="1633367"/>
            <a:ext cx="7210106" cy="3471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dirty="0"/>
              <a:t>Vaikams skiriama praktinė užduotis:</a:t>
            </a:r>
          </a:p>
          <a:p>
            <a:pPr>
              <a:buFontTx/>
              <a:buChar char="-"/>
            </a:pPr>
            <a:r>
              <a:rPr lang="lt-LT" dirty="0"/>
              <a:t>kiekvienam vaikui išdalinama po vieną nedidelį rašymo lapelį bei rašymo priemonę;</a:t>
            </a:r>
          </a:p>
          <a:p>
            <a:pPr>
              <a:buFontTx/>
              <a:buChar char="-"/>
            </a:pPr>
            <a:r>
              <a:rPr lang="lt-LT" dirty="0"/>
              <a:t>skiriama 5 min. SAVARANKIŠKAI sugalvoti ir ant lapelio užrašyti saugų slaptažodį (bet nenaudoti savo realaus </a:t>
            </a:r>
            <a:r>
              <a:rPr lang="lt-LT" dirty="0">
                <a:sym typeface="Wingdings" panose="05000000000000000000" pitchFamily="2" charset="2"/>
              </a:rPr>
              <a:t></a:t>
            </a:r>
            <a:r>
              <a:rPr lang="lt-LT" dirty="0"/>
              <a:t>).</a:t>
            </a:r>
          </a:p>
          <a:p>
            <a:pPr marL="0" indent="0">
              <a:buNone/>
            </a:pPr>
            <a:endParaRPr lang="lt-LT" dirty="0"/>
          </a:p>
          <a:p>
            <a:pPr>
              <a:buFontTx/>
              <a:buChar char="-"/>
            </a:pPr>
            <a:endParaRPr lang="lt-LT" dirty="0"/>
          </a:p>
          <a:p>
            <a:pPr>
              <a:buFontTx/>
              <a:buChar char="-"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66321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BF540E1A-6659-409E-AFCA-5B768DE56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7732" y="481236"/>
            <a:ext cx="7287403" cy="952500"/>
          </a:xfrm>
        </p:spPr>
        <p:txBody>
          <a:bodyPr/>
          <a:lstStyle/>
          <a:p>
            <a:r>
              <a:rPr lang="lt-LT" u="sng" dirty="0"/>
              <a:t>Užsiėmimo eiga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FCDE9B6D-33C7-4DDB-9091-8C0284F7D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0124" y="1633367"/>
            <a:ext cx="7346675" cy="3471773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lt-LT" dirty="0"/>
              <a:t>Koordinatorius lapelius iš vaikų surenka ir bendrai su visais ratelyje aptaria užrašytus slaptažodžius: kurie slaptažodžiai yra pakankamai saugūs ir kodėl, o kuriuos reikėtų pastiprinti ir kaip tą galima padaryti;</a:t>
            </a:r>
          </a:p>
          <a:p>
            <a:pPr>
              <a:buFontTx/>
              <a:buChar char="-"/>
            </a:pPr>
            <a:r>
              <a:rPr lang="lt-LT" dirty="0"/>
              <a:t>Aptarimo metu atskleidžiami pagrindiniai saugių slaptažodžių principai: </a:t>
            </a:r>
          </a:p>
          <a:p>
            <a:pPr marL="628650" indent="-266700">
              <a:buFont typeface="Courier New" panose="02070309020205020404" pitchFamily="49" charset="0"/>
              <a:buChar char="o"/>
            </a:pPr>
            <a:r>
              <a:rPr lang="lt-LT" dirty="0"/>
              <a:t>nesusijusių raidžių ar skaičių naudojimas;</a:t>
            </a:r>
          </a:p>
          <a:p>
            <a:pPr marL="628650" indent="-266700">
              <a:buFont typeface="Courier New" panose="02070309020205020404" pitchFamily="49" charset="0"/>
              <a:buChar char="o"/>
            </a:pPr>
            <a:r>
              <a:rPr lang="lt-LT" dirty="0"/>
              <a:t>svarbu didžiosios/mažosios raidės;</a:t>
            </a:r>
          </a:p>
          <a:p>
            <a:pPr marL="628650" indent="-266700">
              <a:buFont typeface="Courier New" panose="02070309020205020404" pitchFamily="49" charset="0"/>
              <a:buChar char="o"/>
            </a:pPr>
            <a:r>
              <a:rPr lang="lt-LT" dirty="0"/>
              <a:t>simbolių ar skaičių naudojimas;</a:t>
            </a:r>
          </a:p>
          <a:p>
            <a:pPr marL="628650" indent="-266700">
              <a:buFont typeface="Courier New" panose="02070309020205020404" pitchFamily="49" charset="0"/>
              <a:buChar char="o"/>
            </a:pPr>
            <a:r>
              <a:rPr lang="lt-LT" dirty="0"/>
              <a:t>raides galima pakeisti simboliais: S → 5; I → 1 ir pan.</a:t>
            </a:r>
          </a:p>
          <a:p>
            <a:pPr marL="0" indent="0">
              <a:buNone/>
            </a:pPr>
            <a:endParaRPr lang="lt-LT" dirty="0"/>
          </a:p>
          <a:p>
            <a:pPr>
              <a:buFontTx/>
              <a:buChar char="-"/>
            </a:pPr>
            <a:endParaRPr lang="lt-LT" dirty="0"/>
          </a:p>
          <a:p>
            <a:pPr>
              <a:buFontTx/>
              <a:buChar char="-"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00342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62283AF8-44BC-420A-8DDF-B1BA4C078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200" y="481236"/>
            <a:ext cx="7278936" cy="952500"/>
          </a:xfrm>
        </p:spPr>
        <p:txBody>
          <a:bodyPr/>
          <a:lstStyle/>
          <a:p>
            <a:r>
              <a:rPr lang="lt-LT" u="sng" dirty="0"/>
              <a:t>Užsiėmimo eiga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C7012FB3-645A-45B6-8C84-3D35C203A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8660" y="1633367"/>
            <a:ext cx="7338139" cy="34717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lt-LT" dirty="0"/>
              <a:t>Finalas: ant didelio lapo visi kartu KOMANDIŠKAI sukuria patį saugiausią slaptažodį: vaikai sugalvoja, o koordinatorius užrašo. </a:t>
            </a:r>
          </a:p>
          <a:p>
            <a:pPr marL="0" indent="0">
              <a:buNone/>
            </a:pPr>
            <a:r>
              <a:rPr lang="lt-LT" dirty="0"/>
              <a:t>Pataria savo paskyroms jo nenaudoti, nes komandos draugai žinos </a:t>
            </a:r>
            <a:r>
              <a:rPr lang="lt-LT" dirty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lt-LT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lt-LT" dirty="0">
                <a:sym typeface="Wingdings" panose="05000000000000000000" pitchFamily="2" charset="2"/>
              </a:rPr>
              <a:t>Ir svarbu – savo slaptažodžių vaikai niekam tegul neatskleidžia. Galima tik tėvams ar globėjams.</a:t>
            </a:r>
          </a:p>
          <a:p>
            <a:pPr marL="0" indent="0">
              <a:buNone/>
            </a:pPr>
            <a:endParaRPr lang="lt-LT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lt-LT" dirty="0">
                <a:sym typeface="Wingdings" panose="05000000000000000000" pitchFamily="2" charset="2"/>
              </a:rPr>
              <a:t>Galima užsiėmimą užbaigti skaidre su TOP10 dažniausiai naudojamų slaptažodžių (galima rasti internete pasinaudojus paieška) ir paprašyti prisipažinti, kas yra naudojęs bent vieną iš jų. TOP slaptažodžių variantai:</a:t>
            </a:r>
          </a:p>
          <a:p>
            <a:pPr>
              <a:buFontTx/>
              <a:buChar char="-"/>
            </a:pPr>
            <a:r>
              <a:rPr lang="lt-LT" sz="1200" dirty="0">
                <a:sym typeface="Wingdings" panose="05000000000000000000" pitchFamily="2" charset="2"/>
                <a:hlinkClick r:id="rId2"/>
              </a:rPr>
              <a:t>https://broadbanddeals.co.uk/top-10-most-common-passwords-revealed-is-yours-here/</a:t>
            </a:r>
            <a:endParaRPr lang="lt-LT" sz="1200" dirty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lt-LT" sz="1200" dirty="0">
                <a:sym typeface="Wingdings" panose="05000000000000000000" pitchFamily="2" charset="2"/>
                <a:hlinkClick r:id="rId3"/>
              </a:rPr>
              <a:t>https://www.digitaltrends.com/computing/top-100-worst-passwords-2018/</a:t>
            </a:r>
            <a:endParaRPr lang="lt-LT" sz="1200" dirty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lt-LT" sz="1200" dirty="0">
                <a:sym typeface="Wingdings" panose="05000000000000000000" pitchFamily="2" charset="2"/>
                <a:hlinkClick r:id="rId4"/>
              </a:rPr>
              <a:t>https://en.wikipedia.org/wiki/List_of_the_most_common_passwords</a:t>
            </a:r>
            <a:r>
              <a:rPr lang="lt-LT" sz="1200" dirty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endParaRPr lang="lt-LT" dirty="0"/>
          </a:p>
          <a:p>
            <a:pPr>
              <a:buFontTx/>
              <a:buChar char="-"/>
            </a:pPr>
            <a:endParaRPr lang="lt-LT" dirty="0"/>
          </a:p>
          <a:p>
            <a:pPr>
              <a:buFontTx/>
              <a:buChar char="-"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59408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D29B4AF2-08DF-4E74-8C75-04AE0AB50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9266" y="481236"/>
            <a:ext cx="7295869" cy="952500"/>
          </a:xfrm>
        </p:spPr>
        <p:txBody>
          <a:bodyPr/>
          <a:lstStyle/>
          <a:p>
            <a:r>
              <a:rPr lang="lt-LT" u="sng" dirty="0"/>
              <a:t>Praktiniai patarimai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C988B84D-E68F-409F-BFB1-B64C4D825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590" y="1633367"/>
            <a:ext cx="7355210" cy="3471773"/>
          </a:xfrm>
        </p:spPr>
        <p:txBody>
          <a:bodyPr/>
          <a:lstStyle/>
          <a:p>
            <a:pPr>
              <a:buFontTx/>
              <a:buChar char="-"/>
            </a:pPr>
            <a:r>
              <a:rPr lang="lt-LT" dirty="0"/>
              <a:t>Veikla labiau skirta pradinukams, tačiau su jaunuoliais taip pat galima organizuoti, nes jie informaciją palygina su savo slaptažodžiais;</a:t>
            </a:r>
          </a:p>
          <a:p>
            <a:pPr>
              <a:buFontTx/>
              <a:buChar char="-"/>
            </a:pPr>
            <a:r>
              <a:rPr lang="lt-LT" dirty="0"/>
              <a:t>rašyti slaptažodžius ant lapelių vaikus galima kviesti išsibarsčius bibliotekos erdvėje, kad draugai nepamatytų rašomų slaptažodžių </a:t>
            </a:r>
            <a:r>
              <a:rPr lang="lt-LT" dirty="0">
                <a:sym typeface="Wingdings" panose="05000000000000000000" pitchFamily="2" charset="2"/>
              </a:rPr>
              <a:t></a:t>
            </a:r>
          </a:p>
          <a:p>
            <a:pPr>
              <a:buFontTx/>
              <a:buChar char="-"/>
            </a:pPr>
            <a:r>
              <a:rPr lang="lt-LT" dirty="0"/>
              <a:t>Daugiau apie slaptažodžius</a:t>
            </a:r>
          </a:p>
          <a:p>
            <a:pPr marL="0" indent="0">
              <a:buNone/>
            </a:pPr>
            <a:r>
              <a:rPr lang="lt-LT" dirty="0"/>
              <a:t> – </a:t>
            </a:r>
            <a:r>
              <a:rPr lang="lt-LT" dirty="0">
                <a:hlinkClick r:id="rId2"/>
              </a:rPr>
              <a:t>https://goo.gl/JkFHDq</a:t>
            </a:r>
            <a:r>
              <a:rPr lang="lt-LT" dirty="0"/>
              <a:t> </a:t>
            </a:r>
          </a:p>
          <a:p>
            <a:pPr>
              <a:buFontTx/>
              <a:buChar char="-"/>
            </a:pPr>
            <a:endParaRPr lang="lt-LT" dirty="0"/>
          </a:p>
        </p:txBody>
      </p:sp>
      <p:pic>
        <p:nvPicPr>
          <p:cNvPr id="6" name="Picture 5" descr="A group of people around each other&#10;&#10;Description automatically generated">
            <a:extLst>
              <a:ext uri="{FF2B5EF4-FFF2-40B4-BE49-F238E27FC236}">
                <a16:creationId xmlns="" xmlns:a16="http://schemas.microsoft.com/office/drawing/2014/main" id="{5072A527-3336-47F8-91A0-6F46E391C50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34106" y="3369253"/>
            <a:ext cx="2554221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51061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</Words>
  <Application>Microsoft Office PowerPoint</Application>
  <PresentationFormat>Demonstracija ekrane (16:10)</PresentationFormat>
  <Paragraphs>53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7</vt:i4>
      </vt:variant>
    </vt:vector>
  </HeadingPairs>
  <TitlesOfParts>
    <vt:vector size="8" baseType="lpstr">
      <vt:lpstr>1_Office Theme</vt:lpstr>
      <vt:lpstr>PowerPoint pristatymas</vt:lpstr>
      <vt:lpstr>Saugių slaptažodžių dirbtuvės</vt:lpstr>
      <vt:lpstr>Užsiėmimo eiga</vt:lpstr>
      <vt:lpstr>Užsiėmimo eiga</vt:lpstr>
      <vt:lpstr>Užsiėmimo eiga</vt:lpstr>
      <vt:lpstr>Užsiėmimo eiga</vt:lpstr>
      <vt:lpstr>Praktiniai patarimai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2021-01-04T12:46:34Z</dcterms:created>
  <dcterms:modified xsi:type="dcterms:W3CDTF">2021-01-04T12:46:48Z</dcterms:modified>
</cp:coreProperties>
</file>